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57" d="100"/>
          <a:sy n="57" d="100"/>
        </p:scale>
        <p:origin x="78"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3E9EF6-1DB5-42C5-88F9-09634D4724F7}" type="datetimeFigureOut">
              <a:rPr lang="en-US" smtClean="0"/>
              <a:t>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99EDEB-20F9-4448-8DDC-2509C6894500}" type="slidenum">
              <a:rPr lang="en-US" smtClean="0"/>
              <a:t>‹#›</a:t>
            </a:fld>
            <a:endParaRPr lang="en-US"/>
          </a:p>
        </p:txBody>
      </p:sp>
    </p:spTree>
    <p:extLst>
      <p:ext uri="{BB962C8B-B14F-4D97-AF65-F5344CB8AC3E}">
        <p14:creationId xmlns:p14="http://schemas.microsoft.com/office/powerpoint/2010/main" val="3588580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3E9EF6-1DB5-42C5-88F9-09634D4724F7}" type="datetimeFigureOut">
              <a:rPr lang="en-US" smtClean="0"/>
              <a:t>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99EDEB-20F9-4448-8DDC-2509C6894500}" type="slidenum">
              <a:rPr lang="en-US" smtClean="0"/>
              <a:t>‹#›</a:t>
            </a:fld>
            <a:endParaRPr lang="en-US"/>
          </a:p>
        </p:txBody>
      </p:sp>
    </p:spTree>
    <p:extLst>
      <p:ext uri="{BB962C8B-B14F-4D97-AF65-F5344CB8AC3E}">
        <p14:creationId xmlns:p14="http://schemas.microsoft.com/office/powerpoint/2010/main" val="442002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3E9EF6-1DB5-42C5-88F9-09634D4724F7}" type="datetimeFigureOut">
              <a:rPr lang="en-US" smtClean="0"/>
              <a:t>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99EDEB-20F9-4448-8DDC-2509C6894500}" type="slidenum">
              <a:rPr lang="en-US" smtClean="0"/>
              <a:t>‹#›</a:t>
            </a:fld>
            <a:endParaRPr lang="en-US"/>
          </a:p>
        </p:txBody>
      </p:sp>
    </p:spTree>
    <p:extLst>
      <p:ext uri="{BB962C8B-B14F-4D97-AF65-F5344CB8AC3E}">
        <p14:creationId xmlns:p14="http://schemas.microsoft.com/office/powerpoint/2010/main" val="1925537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3E9EF6-1DB5-42C5-88F9-09634D4724F7}" type="datetimeFigureOut">
              <a:rPr lang="en-US" smtClean="0"/>
              <a:t>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99EDEB-20F9-4448-8DDC-2509C6894500}" type="slidenum">
              <a:rPr lang="en-US" smtClean="0"/>
              <a:t>‹#›</a:t>
            </a:fld>
            <a:endParaRPr lang="en-US"/>
          </a:p>
        </p:txBody>
      </p:sp>
    </p:spTree>
    <p:extLst>
      <p:ext uri="{BB962C8B-B14F-4D97-AF65-F5344CB8AC3E}">
        <p14:creationId xmlns:p14="http://schemas.microsoft.com/office/powerpoint/2010/main" val="2031556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3E9EF6-1DB5-42C5-88F9-09634D4724F7}" type="datetimeFigureOut">
              <a:rPr lang="en-US" smtClean="0"/>
              <a:t>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99EDEB-20F9-4448-8DDC-2509C6894500}" type="slidenum">
              <a:rPr lang="en-US" smtClean="0"/>
              <a:t>‹#›</a:t>
            </a:fld>
            <a:endParaRPr lang="en-US"/>
          </a:p>
        </p:txBody>
      </p:sp>
    </p:spTree>
    <p:extLst>
      <p:ext uri="{BB962C8B-B14F-4D97-AF65-F5344CB8AC3E}">
        <p14:creationId xmlns:p14="http://schemas.microsoft.com/office/powerpoint/2010/main" val="3661393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3E9EF6-1DB5-42C5-88F9-09634D4724F7}" type="datetimeFigureOut">
              <a:rPr lang="en-US" smtClean="0"/>
              <a:t>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99EDEB-20F9-4448-8DDC-2509C6894500}" type="slidenum">
              <a:rPr lang="en-US" smtClean="0"/>
              <a:t>‹#›</a:t>
            </a:fld>
            <a:endParaRPr lang="en-US"/>
          </a:p>
        </p:txBody>
      </p:sp>
    </p:spTree>
    <p:extLst>
      <p:ext uri="{BB962C8B-B14F-4D97-AF65-F5344CB8AC3E}">
        <p14:creationId xmlns:p14="http://schemas.microsoft.com/office/powerpoint/2010/main" val="4152198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3E9EF6-1DB5-42C5-88F9-09634D4724F7}" type="datetimeFigureOut">
              <a:rPr lang="en-US" smtClean="0"/>
              <a:t>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99EDEB-20F9-4448-8DDC-2509C6894500}" type="slidenum">
              <a:rPr lang="en-US" smtClean="0"/>
              <a:t>‹#›</a:t>
            </a:fld>
            <a:endParaRPr lang="en-US"/>
          </a:p>
        </p:txBody>
      </p:sp>
    </p:spTree>
    <p:extLst>
      <p:ext uri="{BB962C8B-B14F-4D97-AF65-F5344CB8AC3E}">
        <p14:creationId xmlns:p14="http://schemas.microsoft.com/office/powerpoint/2010/main" val="1875775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3E9EF6-1DB5-42C5-88F9-09634D4724F7}" type="datetimeFigureOut">
              <a:rPr lang="en-US" smtClean="0"/>
              <a:t>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99EDEB-20F9-4448-8DDC-2509C6894500}" type="slidenum">
              <a:rPr lang="en-US" smtClean="0"/>
              <a:t>‹#›</a:t>
            </a:fld>
            <a:endParaRPr lang="en-US"/>
          </a:p>
        </p:txBody>
      </p:sp>
    </p:spTree>
    <p:extLst>
      <p:ext uri="{BB962C8B-B14F-4D97-AF65-F5344CB8AC3E}">
        <p14:creationId xmlns:p14="http://schemas.microsoft.com/office/powerpoint/2010/main" val="2423933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3E9EF6-1DB5-42C5-88F9-09634D4724F7}" type="datetimeFigureOut">
              <a:rPr lang="en-US" smtClean="0"/>
              <a:t>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99EDEB-20F9-4448-8DDC-2509C6894500}" type="slidenum">
              <a:rPr lang="en-US" smtClean="0"/>
              <a:t>‹#›</a:t>
            </a:fld>
            <a:endParaRPr lang="en-US"/>
          </a:p>
        </p:txBody>
      </p:sp>
    </p:spTree>
    <p:extLst>
      <p:ext uri="{BB962C8B-B14F-4D97-AF65-F5344CB8AC3E}">
        <p14:creationId xmlns:p14="http://schemas.microsoft.com/office/powerpoint/2010/main" val="1661032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3E9EF6-1DB5-42C5-88F9-09634D4724F7}" type="datetimeFigureOut">
              <a:rPr lang="en-US" smtClean="0"/>
              <a:t>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99EDEB-20F9-4448-8DDC-2509C6894500}" type="slidenum">
              <a:rPr lang="en-US" smtClean="0"/>
              <a:t>‹#›</a:t>
            </a:fld>
            <a:endParaRPr lang="en-US"/>
          </a:p>
        </p:txBody>
      </p:sp>
    </p:spTree>
    <p:extLst>
      <p:ext uri="{BB962C8B-B14F-4D97-AF65-F5344CB8AC3E}">
        <p14:creationId xmlns:p14="http://schemas.microsoft.com/office/powerpoint/2010/main" val="717577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3E9EF6-1DB5-42C5-88F9-09634D4724F7}" type="datetimeFigureOut">
              <a:rPr lang="en-US" smtClean="0"/>
              <a:t>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99EDEB-20F9-4448-8DDC-2509C6894500}" type="slidenum">
              <a:rPr lang="en-US" smtClean="0"/>
              <a:t>‹#›</a:t>
            </a:fld>
            <a:endParaRPr lang="en-US"/>
          </a:p>
        </p:txBody>
      </p:sp>
    </p:spTree>
    <p:extLst>
      <p:ext uri="{BB962C8B-B14F-4D97-AF65-F5344CB8AC3E}">
        <p14:creationId xmlns:p14="http://schemas.microsoft.com/office/powerpoint/2010/main" val="2966225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3E9EF6-1DB5-42C5-88F9-09634D4724F7}" type="datetimeFigureOut">
              <a:rPr lang="en-US" smtClean="0"/>
              <a:t>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99EDEB-20F9-4448-8DDC-2509C6894500}" type="slidenum">
              <a:rPr lang="en-US" smtClean="0"/>
              <a:t>‹#›</a:t>
            </a:fld>
            <a:endParaRPr lang="en-US"/>
          </a:p>
        </p:txBody>
      </p:sp>
    </p:spTree>
    <p:extLst>
      <p:ext uri="{BB962C8B-B14F-4D97-AF65-F5344CB8AC3E}">
        <p14:creationId xmlns:p14="http://schemas.microsoft.com/office/powerpoint/2010/main" val="1505164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313237"/>
          </a:xfrm>
        </p:spPr>
        <p:txBody>
          <a:bodyPr>
            <a:noAutofit/>
          </a:bodyPr>
          <a:lstStyle/>
          <a:p>
            <a:r>
              <a:rPr lang="en-US" sz="30000" b="1" dirty="0" smtClean="0">
                <a:solidFill>
                  <a:srgbClr val="FF0000"/>
                </a:solidFill>
                <a:latin typeface="Berlin Sans FB Demi" panose="020E0802020502020306" pitchFamily="34" charset="0"/>
              </a:rPr>
              <a:t>SQ3R</a:t>
            </a:r>
            <a:endParaRPr lang="en-US" sz="30000" b="1" dirty="0">
              <a:solidFill>
                <a:srgbClr val="FF0000"/>
              </a:solidFill>
              <a:latin typeface="Berlin Sans FB Demi" panose="020E0802020502020306" pitchFamily="34"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46091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bmhstudentwellness.files.wordpress.com/2014/10/sq3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599" y="259738"/>
            <a:ext cx="6485467" cy="64051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7129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Survey</a:t>
            </a:r>
            <a:endParaRPr lang="en-US" dirty="0"/>
          </a:p>
        </p:txBody>
      </p:sp>
      <p:sp>
        <p:nvSpPr>
          <p:cNvPr id="3" name="Rectangle 2"/>
          <p:cNvSpPr/>
          <p:nvPr/>
        </p:nvSpPr>
        <p:spPr>
          <a:xfrm>
            <a:off x="516467" y="1388533"/>
            <a:ext cx="11159066" cy="5078313"/>
          </a:xfrm>
          <a:prstGeom prst="rect">
            <a:avLst/>
          </a:prstGeom>
        </p:spPr>
        <p:txBody>
          <a:bodyPr wrap="square">
            <a:spAutoFit/>
          </a:bodyPr>
          <a:lstStyle/>
          <a:p>
            <a:r>
              <a:rPr lang="en-US" b="0" i="0" dirty="0" smtClean="0">
                <a:solidFill>
                  <a:srgbClr val="222222"/>
                </a:solidFill>
                <a:effectLst/>
                <a:latin typeface="Arial" panose="020B0604020202020204" pitchFamily="34" charset="0"/>
              </a:rPr>
              <a:t>This step helps you gather the information that is necessary to focus on the chapter and formulate questions for yourself as you read. It’s not necessary to have answers to your questions at this step in the process – answers will come later.</a:t>
            </a:r>
          </a:p>
          <a:p>
            <a:endParaRPr lang="en-US" b="1" i="0" dirty="0" smtClean="0">
              <a:solidFill>
                <a:srgbClr val="660000"/>
              </a:solidFill>
              <a:effectLst/>
              <a:latin typeface="Arial" panose="020B0604020202020204" pitchFamily="34" charset="0"/>
            </a:endParaRPr>
          </a:p>
          <a:p>
            <a:r>
              <a:rPr lang="en-US" b="1" i="0" dirty="0" smtClean="0">
                <a:solidFill>
                  <a:srgbClr val="660000"/>
                </a:solidFill>
                <a:effectLst/>
                <a:latin typeface="Arial" panose="020B0604020202020204" pitchFamily="34" charset="0"/>
              </a:rPr>
              <a:t>Read the title</a:t>
            </a:r>
          </a:p>
          <a:p>
            <a:r>
              <a:rPr lang="en-US" b="0" i="0" dirty="0" smtClean="0">
                <a:solidFill>
                  <a:srgbClr val="222222"/>
                </a:solidFill>
                <a:effectLst/>
                <a:latin typeface="Arial" panose="020B0604020202020204" pitchFamily="34" charset="0"/>
              </a:rPr>
              <a:t>This helps your brain begin to focus on the topic of the chapter.</a:t>
            </a:r>
          </a:p>
          <a:p>
            <a:r>
              <a:rPr lang="en-US" b="1" i="0" dirty="0" smtClean="0">
                <a:solidFill>
                  <a:srgbClr val="660000"/>
                </a:solidFill>
                <a:effectLst/>
                <a:latin typeface="Arial" panose="020B0604020202020204" pitchFamily="34" charset="0"/>
              </a:rPr>
              <a:t>Read the introduction and/or summary</a:t>
            </a:r>
          </a:p>
          <a:p>
            <a:r>
              <a:rPr lang="en-US" b="0" i="0" dirty="0" smtClean="0">
                <a:solidFill>
                  <a:srgbClr val="222222"/>
                </a:solidFill>
                <a:effectLst/>
                <a:latin typeface="Arial" panose="020B0604020202020204" pitchFamily="34" charset="0"/>
              </a:rPr>
              <a:t>This orients you to how this chapter fits the author’s purposes. It also provides you with an overview of the author’s statement of the most important points.</a:t>
            </a:r>
          </a:p>
          <a:p>
            <a:r>
              <a:rPr lang="en-US" b="1" i="0" dirty="0" smtClean="0">
                <a:solidFill>
                  <a:srgbClr val="660000"/>
                </a:solidFill>
                <a:effectLst/>
                <a:latin typeface="Arial" panose="020B0604020202020204" pitchFamily="34" charset="0"/>
              </a:rPr>
              <a:t>Read each boldface heading and subheading</a:t>
            </a:r>
          </a:p>
          <a:p>
            <a:r>
              <a:rPr lang="en-US" b="0" i="0" dirty="0" smtClean="0">
                <a:solidFill>
                  <a:srgbClr val="222222"/>
                </a:solidFill>
                <a:effectLst/>
                <a:latin typeface="Arial" panose="020B0604020202020204" pitchFamily="34" charset="0"/>
              </a:rPr>
              <a:t>This helps you to create a framework for the chapter in your mind before you begin reading. This framework provides a structure for the thoughts and details to come.</a:t>
            </a:r>
          </a:p>
          <a:p>
            <a:r>
              <a:rPr lang="en-US" b="1" i="0" dirty="0" smtClean="0">
                <a:solidFill>
                  <a:srgbClr val="660000"/>
                </a:solidFill>
                <a:effectLst/>
                <a:latin typeface="Arial" panose="020B0604020202020204" pitchFamily="34" charset="0"/>
              </a:rPr>
              <a:t>Review any graphics</a:t>
            </a:r>
          </a:p>
          <a:p>
            <a:r>
              <a:rPr lang="en-US" b="0" i="0" dirty="0" smtClean="0">
                <a:solidFill>
                  <a:srgbClr val="222222"/>
                </a:solidFill>
                <a:effectLst/>
                <a:latin typeface="Arial" panose="020B0604020202020204" pitchFamily="34" charset="0"/>
              </a:rPr>
              <a:t>Charts, maps, diagrams, pictures, and other visual aids are there to make a point. Publishers will not include these items in textbooks unless they significantly add to the content of the text.</a:t>
            </a:r>
          </a:p>
          <a:p>
            <a:r>
              <a:rPr lang="en-US" b="1" i="0" dirty="0" smtClean="0">
                <a:solidFill>
                  <a:srgbClr val="660000"/>
                </a:solidFill>
                <a:effectLst/>
                <a:latin typeface="Arial" panose="020B0604020202020204" pitchFamily="34" charset="0"/>
              </a:rPr>
              <a:t>Review any reading aids in the chapter</a:t>
            </a:r>
          </a:p>
          <a:p>
            <a:r>
              <a:rPr lang="en-US" b="0" i="0" dirty="0" smtClean="0">
                <a:solidFill>
                  <a:srgbClr val="222222"/>
                </a:solidFill>
                <a:effectLst/>
                <a:latin typeface="Arial" panose="020B0604020202020204" pitchFamily="34" charset="0"/>
              </a:rPr>
              <a:t>This includes italics, chapter objectives, definitions, and study questions at the end of the chapter. These aids are there to help you sort, comprehend, and remember the material.</a:t>
            </a:r>
            <a:endParaRPr lang="en-US" b="0" i="0" dirty="0">
              <a:solidFill>
                <a:srgbClr val="222222"/>
              </a:solidFill>
              <a:effectLst/>
              <a:latin typeface="Arial" panose="020B0604020202020204" pitchFamily="34" charset="0"/>
            </a:endParaRPr>
          </a:p>
        </p:txBody>
      </p:sp>
    </p:spTree>
    <p:extLst>
      <p:ext uri="{BB962C8B-B14F-4D97-AF65-F5344CB8AC3E}">
        <p14:creationId xmlns:p14="http://schemas.microsoft.com/office/powerpoint/2010/main" val="3736033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a:t>
            </a:r>
            <a:endParaRPr lang="en-US" dirty="0"/>
          </a:p>
        </p:txBody>
      </p:sp>
      <p:sp>
        <p:nvSpPr>
          <p:cNvPr id="3" name="Rectangle 2"/>
          <p:cNvSpPr/>
          <p:nvPr/>
        </p:nvSpPr>
        <p:spPr>
          <a:xfrm>
            <a:off x="338667" y="1930400"/>
            <a:ext cx="11446933" cy="3693319"/>
          </a:xfrm>
          <a:prstGeom prst="rect">
            <a:avLst/>
          </a:prstGeom>
        </p:spPr>
        <p:txBody>
          <a:bodyPr wrap="square">
            <a:spAutoFit/>
          </a:bodyPr>
          <a:lstStyle/>
          <a:p>
            <a:r>
              <a:rPr lang="en-US" b="0" i="0" dirty="0" smtClean="0">
                <a:solidFill>
                  <a:srgbClr val="222222"/>
                </a:solidFill>
                <a:effectLst/>
                <a:latin typeface="Arial" panose="020B0604020202020204" pitchFamily="34" charset="0"/>
              </a:rPr>
              <a:t>Now that you have surveyed the entire chapter and built a framework for understanding, it is time to begin the reading process. This step and the next two, reading and reciting, are repeated over and over as you read the chapter.</a:t>
            </a:r>
          </a:p>
          <a:p>
            <a:endParaRPr lang="en-US" b="1" i="0" dirty="0" smtClean="0">
              <a:solidFill>
                <a:srgbClr val="660000"/>
              </a:solidFill>
              <a:effectLst/>
              <a:latin typeface="Arial" panose="020B0604020202020204" pitchFamily="34" charset="0"/>
            </a:endParaRPr>
          </a:p>
          <a:p>
            <a:r>
              <a:rPr lang="en-US" b="1" i="0" dirty="0" smtClean="0">
                <a:solidFill>
                  <a:srgbClr val="660000"/>
                </a:solidFill>
                <a:effectLst/>
                <a:latin typeface="Arial" panose="020B0604020202020204" pitchFamily="34" charset="0"/>
              </a:rPr>
              <a:t>Turn boldface headings into one or more questions. Write those questions on the left third of a piece of paper.</a:t>
            </a:r>
          </a:p>
          <a:p>
            <a:r>
              <a:rPr lang="en-US" b="0" i="0" dirty="0" smtClean="0">
                <a:solidFill>
                  <a:srgbClr val="222222"/>
                </a:solidFill>
                <a:effectLst/>
                <a:latin typeface="Arial" panose="020B0604020202020204" pitchFamily="34" charset="0"/>
              </a:rPr>
              <a:t>As you read this section, you will be looking for the answer to your questions. For example, if you are reading a book to help you improve your study skills and the heading is "Use a Regular Study Area," the questions you might ask are, "Why should I have a regular study area?" and "Where should my regular study area be located?" </a:t>
            </a:r>
          </a:p>
          <a:p>
            <a:r>
              <a:rPr lang="en-US" b="1" i="0" dirty="0" smtClean="0">
                <a:solidFill>
                  <a:srgbClr val="660000"/>
                </a:solidFill>
                <a:effectLst/>
                <a:latin typeface="Arial" panose="020B0604020202020204" pitchFamily="34" charset="0"/>
              </a:rPr>
              <a:t>Why is this step necessary?</a:t>
            </a:r>
          </a:p>
          <a:p>
            <a:r>
              <a:rPr lang="en-US" b="0" i="0" dirty="0" smtClean="0">
                <a:solidFill>
                  <a:srgbClr val="222222"/>
                </a:solidFill>
                <a:effectLst/>
                <a:latin typeface="Arial" panose="020B0604020202020204" pitchFamily="34" charset="0"/>
              </a:rPr>
              <a:t>When your mind is actively searching for answers to questions, it becomes engaged in the learning process. This will help you remember and understand the information.</a:t>
            </a:r>
            <a:endParaRPr lang="en-US" b="0" i="0" dirty="0">
              <a:solidFill>
                <a:srgbClr val="222222"/>
              </a:solidFill>
              <a:effectLst/>
              <a:latin typeface="Arial" panose="020B0604020202020204" pitchFamily="34" charset="0"/>
            </a:endParaRPr>
          </a:p>
        </p:txBody>
      </p:sp>
    </p:spTree>
    <p:extLst>
      <p:ext uri="{BB962C8B-B14F-4D97-AF65-F5344CB8AC3E}">
        <p14:creationId xmlns:p14="http://schemas.microsoft.com/office/powerpoint/2010/main" val="4242882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Read</a:t>
            </a:r>
            <a:endParaRPr lang="en-US" dirty="0"/>
          </a:p>
        </p:txBody>
      </p:sp>
      <p:sp>
        <p:nvSpPr>
          <p:cNvPr id="3" name="Rectangle 2"/>
          <p:cNvSpPr/>
          <p:nvPr/>
        </p:nvSpPr>
        <p:spPr>
          <a:xfrm>
            <a:off x="431800" y="1690688"/>
            <a:ext cx="11328400" cy="3139321"/>
          </a:xfrm>
          <a:prstGeom prst="rect">
            <a:avLst/>
          </a:prstGeom>
        </p:spPr>
        <p:txBody>
          <a:bodyPr wrap="square">
            <a:spAutoFit/>
          </a:bodyPr>
          <a:lstStyle/>
          <a:p>
            <a:r>
              <a:rPr lang="en-US" b="1" i="0" dirty="0" smtClean="0">
                <a:solidFill>
                  <a:srgbClr val="660000"/>
                </a:solidFill>
                <a:effectLst/>
                <a:latin typeface="Arial" panose="020B0604020202020204" pitchFamily="34" charset="0"/>
              </a:rPr>
              <a:t/>
            </a:r>
            <a:br>
              <a:rPr lang="en-US" b="1" i="0" dirty="0" smtClean="0">
                <a:solidFill>
                  <a:srgbClr val="660000"/>
                </a:solidFill>
                <a:effectLst/>
                <a:latin typeface="Arial" panose="020B0604020202020204" pitchFamily="34" charset="0"/>
              </a:rPr>
            </a:br>
            <a:r>
              <a:rPr lang="en-US" b="1" i="0" dirty="0" smtClean="0">
                <a:solidFill>
                  <a:srgbClr val="660000"/>
                </a:solidFill>
                <a:effectLst/>
                <a:latin typeface="Arial" panose="020B0604020202020204" pitchFamily="34" charset="0"/>
              </a:rPr>
              <a:t>Read one section at a time</a:t>
            </a:r>
          </a:p>
          <a:p>
            <a:r>
              <a:rPr lang="en-US" b="0" i="0" dirty="0" smtClean="0">
                <a:solidFill>
                  <a:srgbClr val="222222"/>
                </a:solidFill>
                <a:effectLst/>
                <a:latin typeface="Arial" panose="020B0604020202020204" pitchFamily="34" charset="0"/>
              </a:rPr>
              <a:t>As you read each section, look for the answers to your questions and write them down in your own words on the right two-thirds of your piece of paper.</a:t>
            </a:r>
          </a:p>
          <a:p>
            <a:r>
              <a:rPr lang="en-US" b="1" i="0" dirty="0" smtClean="0">
                <a:solidFill>
                  <a:srgbClr val="660000"/>
                </a:solidFill>
                <a:effectLst/>
                <a:latin typeface="Arial" panose="020B0604020202020204" pitchFamily="34" charset="0"/>
              </a:rPr>
              <a:t>Add more questions, if necessary</a:t>
            </a:r>
          </a:p>
          <a:p>
            <a:r>
              <a:rPr lang="en-US" b="0" i="0" dirty="0" smtClean="0">
                <a:solidFill>
                  <a:srgbClr val="222222"/>
                </a:solidFill>
                <a:effectLst/>
                <a:latin typeface="Arial" panose="020B0604020202020204" pitchFamily="34" charset="0"/>
              </a:rPr>
              <a:t>A single question is probably adequate for a section that is only a few paragraphs long; however, for longer sections, you may find that you need to add a question or two.</a:t>
            </a:r>
          </a:p>
          <a:p>
            <a:r>
              <a:rPr lang="en-US" b="1" i="0" dirty="0" smtClean="0">
                <a:solidFill>
                  <a:srgbClr val="660000"/>
                </a:solidFill>
                <a:effectLst/>
                <a:latin typeface="Arial" panose="020B0604020202020204" pitchFamily="34" charset="0"/>
              </a:rPr>
              <a:t>Don’t get bogged down with the details</a:t>
            </a:r>
          </a:p>
          <a:p>
            <a:r>
              <a:rPr lang="en-US" b="0" i="0" dirty="0" smtClean="0">
                <a:solidFill>
                  <a:srgbClr val="222222"/>
                </a:solidFill>
                <a:effectLst/>
                <a:latin typeface="Arial" panose="020B0604020202020204" pitchFamily="34" charset="0"/>
              </a:rPr>
              <a:t>Well-written textbooks often provide examples to further explain main ideas. As you read each section, try to separate the details from the main ideas. Use the details to help you understand the main ideas but don't expect yourself to memorize every detail provided in the chapter.</a:t>
            </a:r>
            <a:endParaRPr lang="en-US" b="0" i="0" dirty="0">
              <a:solidFill>
                <a:srgbClr val="222222"/>
              </a:solidFill>
              <a:effectLst/>
              <a:latin typeface="Arial" panose="020B0604020202020204" pitchFamily="34" charset="0"/>
            </a:endParaRPr>
          </a:p>
        </p:txBody>
      </p:sp>
    </p:spTree>
    <p:extLst>
      <p:ext uri="{BB962C8B-B14F-4D97-AF65-F5344CB8AC3E}">
        <p14:creationId xmlns:p14="http://schemas.microsoft.com/office/powerpoint/2010/main" val="4278634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Recite</a:t>
            </a:r>
            <a:endParaRPr lang="en-US" dirty="0"/>
          </a:p>
        </p:txBody>
      </p:sp>
      <p:sp>
        <p:nvSpPr>
          <p:cNvPr id="3" name="Rectangle 2"/>
          <p:cNvSpPr/>
          <p:nvPr/>
        </p:nvSpPr>
        <p:spPr>
          <a:xfrm>
            <a:off x="431800" y="1690688"/>
            <a:ext cx="11328400" cy="3139321"/>
          </a:xfrm>
          <a:prstGeom prst="rect">
            <a:avLst/>
          </a:prstGeom>
        </p:spPr>
        <p:txBody>
          <a:bodyPr wrap="square">
            <a:spAutoFit/>
          </a:bodyPr>
          <a:lstStyle/>
          <a:p>
            <a:r>
              <a:rPr lang="en-US" b="0" i="0" dirty="0" smtClean="0">
                <a:solidFill>
                  <a:srgbClr val="222222"/>
                </a:solidFill>
                <a:effectLst/>
                <a:latin typeface="Arial" panose="020B0604020202020204" pitchFamily="34" charset="0"/>
              </a:rPr>
              <a:t>Reciting material as you go retrains your mind to concentrate and learn as you read. When you can answer your questions about the section that you’re reading, move to the next section and repeat the question, read, recite process again. Use this for every section in the chapter</a:t>
            </a:r>
          </a:p>
          <a:p>
            <a:endParaRPr lang="en-US" b="1" i="0" dirty="0" smtClean="0">
              <a:solidFill>
                <a:srgbClr val="660000"/>
              </a:solidFill>
              <a:effectLst/>
              <a:latin typeface="Arial" panose="020B0604020202020204" pitchFamily="34" charset="0"/>
            </a:endParaRPr>
          </a:p>
          <a:p>
            <a:r>
              <a:rPr lang="en-US" b="1" i="0" dirty="0" smtClean="0">
                <a:solidFill>
                  <a:srgbClr val="660000"/>
                </a:solidFill>
                <a:effectLst/>
                <a:latin typeface="Arial" panose="020B0604020202020204" pitchFamily="34" charset="0"/>
              </a:rPr>
              <a:t>When do you recite?</a:t>
            </a:r>
          </a:p>
          <a:p>
            <a:r>
              <a:rPr lang="en-US" b="0" i="0" dirty="0" smtClean="0">
                <a:solidFill>
                  <a:srgbClr val="222222"/>
                </a:solidFill>
                <a:effectLst/>
                <a:latin typeface="Arial" panose="020B0604020202020204" pitchFamily="34" charset="0"/>
              </a:rPr>
              <a:t>At the end of each section.</a:t>
            </a:r>
          </a:p>
          <a:p>
            <a:r>
              <a:rPr lang="en-US" b="1" i="0" dirty="0" smtClean="0">
                <a:solidFill>
                  <a:srgbClr val="660000"/>
                </a:solidFill>
                <a:effectLst/>
                <a:latin typeface="Arial" panose="020B0604020202020204" pitchFamily="34" charset="0"/>
              </a:rPr>
              <a:t>How do you recite?</a:t>
            </a:r>
          </a:p>
          <a:p>
            <a:r>
              <a:rPr lang="en-US" b="0" i="0" dirty="0" smtClean="0">
                <a:solidFill>
                  <a:srgbClr val="222222"/>
                </a:solidFill>
                <a:effectLst/>
                <a:latin typeface="Arial" panose="020B0604020202020204" pitchFamily="34" charset="0"/>
              </a:rPr>
              <a:t>Look at the question(s) you wrote down before you read the section. Cover your answers with a piece of paper and see if you can answer the questions from memory.</a:t>
            </a:r>
          </a:p>
          <a:p>
            <a:r>
              <a:rPr lang="en-US" b="1" i="0" dirty="0" smtClean="0">
                <a:solidFill>
                  <a:srgbClr val="660000"/>
                </a:solidFill>
                <a:effectLst/>
                <a:latin typeface="Arial" panose="020B0604020202020204" pitchFamily="34" charset="0"/>
              </a:rPr>
              <a:t>What if you can’t recall the answers to your questions?</a:t>
            </a:r>
          </a:p>
          <a:p>
            <a:r>
              <a:rPr lang="en-US" b="0" i="0" dirty="0" smtClean="0">
                <a:solidFill>
                  <a:srgbClr val="222222"/>
                </a:solidFill>
                <a:effectLst/>
                <a:latin typeface="Arial" panose="020B0604020202020204" pitchFamily="34" charset="0"/>
              </a:rPr>
              <a:t>Reread the section, or the part of the section, that has to do with that question.</a:t>
            </a:r>
            <a:endParaRPr lang="en-US" b="0" i="0" dirty="0">
              <a:solidFill>
                <a:srgbClr val="222222"/>
              </a:solidFill>
              <a:effectLst/>
              <a:latin typeface="Arial" panose="020B0604020202020204" pitchFamily="34" charset="0"/>
            </a:endParaRPr>
          </a:p>
        </p:txBody>
      </p:sp>
    </p:spTree>
    <p:extLst>
      <p:ext uri="{BB962C8B-B14F-4D97-AF65-F5344CB8AC3E}">
        <p14:creationId xmlns:p14="http://schemas.microsoft.com/office/powerpoint/2010/main" val="2647696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Review</a:t>
            </a:r>
            <a:endParaRPr lang="en-US" dirty="0"/>
          </a:p>
        </p:txBody>
      </p:sp>
      <p:sp>
        <p:nvSpPr>
          <p:cNvPr id="3" name="Rectangle 2"/>
          <p:cNvSpPr/>
          <p:nvPr/>
        </p:nvSpPr>
        <p:spPr>
          <a:xfrm>
            <a:off x="355599" y="1371600"/>
            <a:ext cx="11463867" cy="3139321"/>
          </a:xfrm>
          <a:prstGeom prst="rect">
            <a:avLst/>
          </a:prstGeom>
        </p:spPr>
        <p:txBody>
          <a:bodyPr wrap="square">
            <a:spAutoFit/>
          </a:bodyPr>
          <a:lstStyle/>
          <a:p>
            <a:r>
              <a:rPr lang="en-US" b="0" i="0" dirty="0" smtClean="0">
                <a:solidFill>
                  <a:srgbClr val="222222"/>
                </a:solidFill>
                <a:effectLst/>
                <a:latin typeface="Arial" panose="020B0604020202020204" pitchFamily="34" charset="0"/>
              </a:rPr>
              <a:t>The review step helps to refine your mental organization of the material in the chapter and begin to build memory – we learn through repetition. This step provides another opportunity for repetition of the material and therefore will enhance your recall of the information.</a:t>
            </a:r>
          </a:p>
          <a:p>
            <a:endParaRPr lang="en-US" b="1" i="0" dirty="0" smtClean="0">
              <a:solidFill>
                <a:srgbClr val="660000"/>
              </a:solidFill>
              <a:effectLst/>
              <a:latin typeface="Arial" panose="020B0604020202020204" pitchFamily="34" charset="0"/>
            </a:endParaRPr>
          </a:p>
          <a:p>
            <a:r>
              <a:rPr lang="en-US" b="1" i="0" dirty="0" smtClean="0">
                <a:solidFill>
                  <a:srgbClr val="660000"/>
                </a:solidFill>
                <a:effectLst/>
                <a:latin typeface="Arial" panose="020B0604020202020204" pitchFamily="34" charset="0"/>
              </a:rPr>
              <a:t>How do you review?</a:t>
            </a:r>
          </a:p>
          <a:p>
            <a:r>
              <a:rPr lang="en-US" b="0" i="0" dirty="0" smtClean="0">
                <a:solidFill>
                  <a:srgbClr val="222222"/>
                </a:solidFill>
                <a:effectLst/>
                <a:latin typeface="Arial" panose="020B0604020202020204" pitchFamily="34" charset="0"/>
              </a:rPr>
              <a:t>Once you've finished reading the entire chapter, using the survey, question, read, and recite steps, go back over all of your questions. Cover the answers to the questions that you’ve written down and see if you can still recite them.</a:t>
            </a:r>
          </a:p>
          <a:p>
            <a:r>
              <a:rPr lang="en-US" b="1" i="0" dirty="0" smtClean="0">
                <a:solidFill>
                  <a:srgbClr val="660000"/>
                </a:solidFill>
                <a:effectLst/>
                <a:latin typeface="Arial" panose="020B0604020202020204" pitchFamily="34" charset="0"/>
              </a:rPr>
              <a:t>What if some of the answers have been forgotten?</a:t>
            </a:r>
          </a:p>
          <a:p>
            <a:r>
              <a:rPr lang="en-US" b="0" i="0" dirty="0" smtClean="0">
                <a:solidFill>
                  <a:srgbClr val="222222"/>
                </a:solidFill>
                <a:effectLst/>
                <a:latin typeface="Arial" panose="020B0604020202020204" pitchFamily="34" charset="0"/>
              </a:rPr>
              <a:t>Reread that section of the chapter to refresh your memory, recite the answer after you've written it down, and then continue your review process.</a:t>
            </a:r>
            <a:endParaRPr lang="en-US" b="0" i="0" dirty="0">
              <a:solidFill>
                <a:srgbClr val="222222"/>
              </a:solidFill>
              <a:effectLst/>
              <a:latin typeface="Arial" panose="020B0604020202020204" pitchFamily="34" charset="0"/>
            </a:endParaRPr>
          </a:p>
        </p:txBody>
      </p:sp>
    </p:spTree>
    <p:extLst>
      <p:ext uri="{BB962C8B-B14F-4D97-AF65-F5344CB8AC3E}">
        <p14:creationId xmlns:p14="http://schemas.microsoft.com/office/powerpoint/2010/main" val="8544498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466</Words>
  <Application>Microsoft Office PowerPoint</Application>
  <PresentationFormat>Widescreen</PresentationFormat>
  <Paragraphs>44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Berlin Sans FB Demi</vt:lpstr>
      <vt:lpstr>Calibri</vt:lpstr>
      <vt:lpstr>Calibri Light</vt:lpstr>
      <vt:lpstr>Office Theme</vt:lpstr>
      <vt:lpstr>SQ3R</vt:lpstr>
      <vt:lpstr>PowerPoint Presentation</vt:lpstr>
      <vt:lpstr>Survey</vt:lpstr>
      <vt:lpstr>Question</vt:lpstr>
      <vt:lpstr>Read</vt:lpstr>
      <vt:lpstr>Recite</vt:lpstr>
      <vt:lpstr>Review</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SQ3R</dc:title>
  <dc:creator>Michael Seaton</dc:creator>
  <cp:lastModifiedBy>Michael Seaton</cp:lastModifiedBy>
  <cp:revision>1</cp:revision>
  <dcterms:created xsi:type="dcterms:W3CDTF">2016-01-06T12:47:35Z</dcterms:created>
  <dcterms:modified xsi:type="dcterms:W3CDTF">2016-01-06T12:47:49Z</dcterms:modified>
</cp:coreProperties>
</file>